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73152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559" autoAdjust="0"/>
    <p:restoredTop sz="93347" autoAdjust="0"/>
  </p:normalViewPr>
  <p:slideViewPr>
    <p:cSldViewPr snapToGrid="0" snapToObjects="1">
      <p:cViewPr>
        <p:scale>
          <a:sx n="70" d="100"/>
          <a:sy n="70" d="100"/>
        </p:scale>
        <p:origin x="2244" y="48"/>
      </p:cViewPr>
      <p:guideLst>
        <p:guide orient="horz" pos="3168"/>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3124624"/>
            <a:ext cx="621792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699760"/>
            <a:ext cx="512064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69FB1-8FFF-514E-9754-53DF14B1FDF1}"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65328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69FB1-8FFF-514E-9754-53DF14B1FDF1}"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39648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03520" y="402803"/>
            <a:ext cx="164592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760" y="402803"/>
            <a:ext cx="481584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69FB1-8FFF-514E-9754-53DF14B1FDF1}"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31645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69FB1-8FFF-514E-9754-53DF14B1FDF1}"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80209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3454"/>
            <a:ext cx="621792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3180"/>
            <a:ext cx="621792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69FB1-8FFF-514E-9754-53DF14B1FDF1}"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17732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760" y="2346961"/>
            <a:ext cx="323088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18560" y="2346961"/>
            <a:ext cx="323088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69FB1-8FFF-514E-9754-53DF14B1FDF1}"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114408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251499"/>
            <a:ext cx="323215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189817"/>
            <a:ext cx="323215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251499"/>
            <a:ext cx="323342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189817"/>
            <a:ext cx="323342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69FB1-8FFF-514E-9754-53DF14B1FDF1}" type="datetimeFigureOut">
              <a:rPr lang="en-US" smtClean="0"/>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76883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69FB1-8FFF-514E-9754-53DF14B1FDF1}" type="datetimeFigureOut">
              <a:rPr lang="en-US" smtClean="0"/>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88768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69FB1-8FFF-514E-9754-53DF14B1FDF1}" type="datetimeFigureOut">
              <a:rPr lang="en-US" smtClean="0"/>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2595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400473"/>
            <a:ext cx="2406650"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400474"/>
            <a:ext cx="4089400"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104814"/>
            <a:ext cx="2406650"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69FB1-8FFF-514E-9754-53DF14B1FDF1}"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419261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7040880"/>
            <a:ext cx="438912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98737"/>
            <a:ext cx="438912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872096"/>
            <a:ext cx="438912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69FB1-8FFF-514E-9754-53DF14B1FDF1}"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E8E38-7E4A-EF4B-AD64-2A5EC7EC8ABB}" type="slidenum">
              <a:rPr lang="en-US" smtClean="0"/>
              <a:t>‹#›</a:t>
            </a:fld>
            <a:endParaRPr lang="en-US"/>
          </a:p>
        </p:txBody>
      </p:sp>
    </p:spTree>
    <p:extLst>
      <p:ext uri="{BB962C8B-B14F-4D97-AF65-F5344CB8AC3E}">
        <p14:creationId xmlns:p14="http://schemas.microsoft.com/office/powerpoint/2010/main" val="356394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402802"/>
            <a:ext cx="658368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346961"/>
            <a:ext cx="658368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9322647"/>
            <a:ext cx="170688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99369FB1-8FFF-514E-9754-53DF14B1FDF1}" type="datetimeFigureOut">
              <a:rPr lang="en-US" smtClean="0"/>
              <a:t>2/5/2015</a:t>
            </a:fld>
            <a:endParaRPr lang="en-US"/>
          </a:p>
        </p:txBody>
      </p:sp>
      <p:sp>
        <p:nvSpPr>
          <p:cNvPr id="5" name="Footer Placeholder 4"/>
          <p:cNvSpPr>
            <a:spLocks noGrp="1"/>
          </p:cNvSpPr>
          <p:nvPr>
            <p:ph type="ftr" sz="quarter" idx="3"/>
          </p:nvPr>
        </p:nvSpPr>
        <p:spPr>
          <a:xfrm>
            <a:off x="2499360" y="9322647"/>
            <a:ext cx="231648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9322647"/>
            <a:ext cx="170688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74E8E38-7E4A-EF4B-AD64-2A5EC7EC8ABB}" type="slidenum">
              <a:rPr lang="en-US" smtClean="0"/>
              <a:t>‹#›</a:t>
            </a:fld>
            <a:endParaRPr lang="en-US"/>
          </a:p>
        </p:txBody>
      </p:sp>
    </p:spTree>
    <p:extLst>
      <p:ext uri="{BB962C8B-B14F-4D97-AF65-F5344CB8AC3E}">
        <p14:creationId xmlns:p14="http://schemas.microsoft.com/office/powerpoint/2010/main" val="2190059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3532088" y="4263766"/>
            <a:ext cx="0" cy="1541135"/>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532088" y="3061855"/>
            <a:ext cx="0" cy="4483637"/>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3532088" y="1625189"/>
            <a:ext cx="1" cy="2357791"/>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585923" y="1155258"/>
            <a:ext cx="1835655" cy="954107"/>
          </a:xfrm>
          <a:prstGeom prst="rect">
            <a:avLst/>
          </a:prstGeom>
          <a:solidFill>
            <a:schemeClr val="accent1">
              <a:lumMod val="20000"/>
              <a:lumOff val="80000"/>
            </a:schemeClr>
          </a:solidFill>
          <a:ln w="38100" cmpd="sng">
            <a:solidFill>
              <a:schemeClr val="tx1"/>
            </a:solidFill>
          </a:ln>
        </p:spPr>
        <p:txBody>
          <a:bodyPr wrap="square" rtlCol="0" anchor="ctr">
            <a:spAutoFit/>
          </a:bodyPr>
          <a:lstStyle/>
          <a:p>
            <a:pPr algn="ctr"/>
            <a:r>
              <a:rPr lang="en-US" sz="1400" dirty="0" smtClean="0">
                <a:latin typeface="Times New Roman"/>
                <a:cs typeface="Times New Roman"/>
              </a:rPr>
              <a:t>Impairment/Change in Ability to Fulfill Usual Roles, Habits, or Routines</a:t>
            </a:r>
            <a:endParaRPr lang="en-US" sz="1400" dirty="0">
              <a:latin typeface="Times New Roman"/>
              <a:cs typeface="Times New Roman"/>
            </a:endParaRPr>
          </a:p>
        </p:txBody>
      </p:sp>
      <p:sp>
        <p:nvSpPr>
          <p:cNvPr id="7" name="TextBox 6"/>
          <p:cNvSpPr txBox="1"/>
          <p:nvPr/>
        </p:nvSpPr>
        <p:spPr>
          <a:xfrm>
            <a:off x="4791176" y="1240881"/>
            <a:ext cx="1835655" cy="830997"/>
          </a:xfrm>
          <a:prstGeom prst="rect">
            <a:avLst/>
          </a:prstGeom>
          <a:solidFill>
            <a:srgbClr val="DCE6F2"/>
          </a:solidFill>
          <a:ln w="38100" cmpd="sng">
            <a:solidFill>
              <a:srgbClr val="000000"/>
            </a:solidFill>
          </a:ln>
        </p:spPr>
        <p:txBody>
          <a:bodyPr wrap="square" rtlCol="0" anchor="ctr">
            <a:spAutoFit/>
          </a:bodyPr>
          <a:lstStyle/>
          <a:p>
            <a:pPr algn="ctr"/>
            <a:r>
              <a:rPr lang="en-US" sz="1600" dirty="0" smtClean="0">
                <a:latin typeface="Times New Roman"/>
                <a:cs typeface="Times New Roman"/>
              </a:rPr>
              <a:t>Inability to Meet </a:t>
            </a:r>
          </a:p>
          <a:p>
            <a:pPr algn="ctr"/>
            <a:r>
              <a:rPr lang="en-US" sz="1600" dirty="0" smtClean="0">
                <a:latin typeface="Times New Roman"/>
                <a:cs typeface="Times New Roman"/>
              </a:rPr>
              <a:t>New or Expected Demands</a:t>
            </a:r>
          </a:p>
        </p:txBody>
      </p:sp>
      <p:cxnSp>
        <p:nvCxnSpPr>
          <p:cNvPr id="9" name="Straight Connector 8"/>
          <p:cNvCxnSpPr/>
          <p:nvPr/>
        </p:nvCxnSpPr>
        <p:spPr>
          <a:xfrm>
            <a:off x="2435994" y="1625188"/>
            <a:ext cx="2355181" cy="0"/>
          </a:xfrm>
          <a:prstGeom prst="line">
            <a:avLst/>
          </a:prstGeom>
          <a:ln w="57150" cmpd="sng">
            <a:solidFill>
              <a:srgbClr val="000000"/>
            </a:solidFill>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585923" y="2415242"/>
            <a:ext cx="6040908" cy="457200"/>
          </a:xfrm>
          <a:prstGeom prst="rect">
            <a:avLst/>
          </a:prstGeom>
          <a:solidFill>
            <a:srgbClr val="DCE6F2"/>
          </a:solidFill>
          <a:ln w="38100" cmpd="sng">
            <a:solidFill>
              <a:srgbClr val="000000"/>
            </a:solidFill>
          </a:ln>
        </p:spPr>
        <p:txBody>
          <a:bodyPr wrap="square" rtlCol="0">
            <a:spAutoFit/>
          </a:bodyPr>
          <a:lstStyle/>
          <a:p>
            <a:pPr algn="ctr"/>
            <a:endParaRPr lang="en-US" sz="1200" dirty="0">
              <a:latin typeface="Times New Roman"/>
              <a:cs typeface="Times New Roman"/>
            </a:endParaRPr>
          </a:p>
          <a:p>
            <a:r>
              <a:rPr lang="en-US" sz="1200" dirty="0" smtClean="0">
                <a:latin typeface="Times New Roman"/>
                <a:cs typeface="Times New Roman"/>
              </a:rPr>
              <a:t>  </a:t>
            </a:r>
            <a:r>
              <a:rPr lang="en-US" sz="1200" dirty="0" smtClean="0">
                <a:latin typeface="Times New Roman"/>
                <a:cs typeface="Times New Roman"/>
              </a:rPr>
              <a:t>ADL’s     IADL’s     Rest/Sleep     Work     Education     Play     Social Participation     Leisure</a:t>
            </a:r>
          </a:p>
        </p:txBody>
      </p:sp>
      <p:sp>
        <p:nvSpPr>
          <p:cNvPr id="16" name="TextBox 15"/>
          <p:cNvSpPr txBox="1"/>
          <p:nvPr/>
        </p:nvSpPr>
        <p:spPr>
          <a:xfrm>
            <a:off x="2507207" y="2190388"/>
            <a:ext cx="1972159" cy="338554"/>
          </a:xfrm>
          <a:prstGeom prst="rect">
            <a:avLst/>
          </a:prstGeom>
          <a:solidFill>
            <a:srgbClr val="DCE6F2"/>
          </a:solidFill>
          <a:ln w="38100" cmpd="sng">
            <a:solidFill>
              <a:srgbClr val="000000"/>
            </a:solidFill>
          </a:ln>
        </p:spPr>
        <p:txBody>
          <a:bodyPr wrap="square" rtlCol="0">
            <a:spAutoFit/>
          </a:bodyPr>
          <a:lstStyle/>
          <a:p>
            <a:pPr algn="ctr"/>
            <a:r>
              <a:rPr lang="en-US" sz="1600" b="1" dirty="0" smtClean="0">
                <a:latin typeface="Times New Roman"/>
                <a:cs typeface="Times New Roman"/>
              </a:rPr>
              <a:t>OCCUPATIONS</a:t>
            </a:r>
            <a:endParaRPr lang="en-US" sz="1600" b="1" dirty="0">
              <a:latin typeface="Times New Roman"/>
              <a:cs typeface="Times New Roman"/>
            </a:endParaRPr>
          </a:p>
        </p:txBody>
      </p:sp>
      <p:cxnSp>
        <p:nvCxnSpPr>
          <p:cNvPr id="22" name="Straight Connector 21"/>
          <p:cNvCxnSpPr/>
          <p:nvPr/>
        </p:nvCxnSpPr>
        <p:spPr>
          <a:xfrm>
            <a:off x="1204927" y="3450335"/>
            <a:ext cx="4512567" cy="0"/>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220702" y="3430680"/>
            <a:ext cx="0" cy="4483637"/>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717494" y="3422792"/>
            <a:ext cx="0" cy="4483637"/>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00339" y="3857876"/>
            <a:ext cx="1372432" cy="646331"/>
          </a:xfrm>
          <a:prstGeom prst="rect">
            <a:avLst/>
          </a:prstGeom>
          <a:solidFill>
            <a:srgbClr val="DCE6F2"/>
          </a:solidFill>
          <a:ln w="38100" cmpd="sng">
            <a:solidFill>
              <a:srgbClr val="000000"/>
            </a:solidFill>
          </a:ln>
        </p:spPr>
        <p:txBody>
          <a:bodyPr wrap="square" rtlCol="0">
            <a:spAutoFit/>
          </a:bodyPr>
          <a:lstStyle/>
          <a:p>
            <a:pPr algn="ctr"/>
            <a:r>
              <a:rPr lang="en-US" sz="1200" dirty="0" smtClean="0">
                <a:latin typeface="Times New Roman"/>
                <a:cs typeface="Times New Roman"/>
              </a:rPr>
              <a:t>Changes in Environment/ Context</a:t>
            </a:r>
            <a:endParaRPr lang="en-US" sz="1200" dirty="0">
              <a:latin typeface="Times New Roman"/>
              <a:cs typeface="Times New Roman"/>
            </a:endParaRPr>
          </a:p>
        </p:txBody>
      </p:sp>
      <p:sp>
        <p:nvSpPr>
          <p:cNvPr id="28" name="TextBox 27"/>
          <p:cNvSpPr txBox="1"/>
          <p:nvPr/>
        </p:nvSpPr>
        <p:spPr>
          <a:xfrm>
            <a:off x="2845871" y="3840220"/>
            <a:ext cx="1372432" cy="646331"/>
          </a:xfrm>
          <a:prstGeom prst="rect">
            <a:avLst/>
          </a:prstGeom>
          <a:solidFill>
            <a:srgbClr val="DCE6F2"/>
          </a:solidFill>
          <a:ln w="38100" cmpd="sng">
            <a:solidFill>
              <a:srgbClr val="000000"/>
            </a:solidFill>
          </a:ln>
        </p:spPr>
        <p:txBody>
          <a:bodyPr wrap="square" rtlCol="0">
            <a:spAutoFit/>
          </a:bodyPr>
          <a:lstStyle/>
          <a:p>
            <a:pPr algn="ctr"/>
            <a:r>
              <a:rPr lang="en-US" sz="1200" dirty="0" smtClean="0">
                <a:latin typeface="Times New Roman"/>
                <a:cs typeface="Times New Roman"/>
              </a:rPr>
              <a:t>Changes in Cognitive </a:t>
            </a:r>
          </a:p>
          <a:p>
            <a:pPr algn="ctr"/>
            <a:r>
              <a:rPr lang="en-US" sz="1200" dirty="0" smtClean="0">
                <a:latin typeface="Times New Roman"/>
                <a:cs typeface="Times New Roman"/>
              </a:rPr>
              <a:t>Status</a:t>
            </a:r>
          </a:p>
        </p:txBody>
      </p:sp>
      <p:sp>
        <p:nvSpPr>
          <p:cNvPr id="29" name="TextBox 28"/>
          <p:cNvSpPr txBox="1"/>
          <p:nvPr/>
        </p:nvSpPr>
        <p:spPr>
          <a:xfrm>
            <a:off x="5045818" y="3840220"/>
            <a:ext cx="1372432" cy="646331"/>
          </a:xfrm>
          <a:prstGeom prst="rect">
            <a:avLst/>
          </a:prstGeom>
          <a:solidFill>
            <a:srgbClr val="DCE6F2"/>
          </a:solidFill>
          <a:ln w="38100" cmpd="sng">
            <a:solidFill>
              <a:srgbClr val="000000"/>
            </a:solidFill>
          </a:ln>
        </p:spPr>
        <p:txBody>
          <a:bodyPr wrap="square" rtlCol="0">
            <a:spAutoFit/>
          </a:bodyPr>
          <a:lstStyle/>
          <a:p>
            <a:pPr algn="ctr"/>
            <a:r>
              <a:rPr lang="en-US" sz="1200" dirty="0" smtClean="0">
                <a:latin typeface="Times New Roman"/>
                <a:cs typeface="Times New Roman"/>
              </a:rPr>
              <a:t>Changes in Physical </a:t>
            </a:r>
          </a:p>
          <a:p>
            <a:pPr algn="ctr"/>
            <a:r>
              <a:rPr lang="en-US" sz="1200" dirty="0" smtClean="0">
                <a:latin typeface="Times New Roman"/>
                <a:cs typeface="Times New Roman"/>
              </a:rPr>
              <a:t>Status</a:t>
            </a:r>
            <a:endParaRPr lang="en-US" sz="1200" dirty="0">
              <a:latin typeface="Times New Roman"/>
              <a:cs typeface="Times New Roman"/>
            </a:endParaRPr>
          </a:p>
        </p:txBody>
      </p:sp>
      <p:sp>
        <p:nvSpPr>
          <p:cNvPr id="30" name="TextBox 29"/>
          <p:cNvSpPr txBox="1"/>
          <p:nvPr/>
        </p:nvSpPr>
        <p:spPr>
          <a:xfrm>
            <a:off x="600339" y="5513970"/>
            <a:ext cx="1372432" cy="3527119"/>
          </a:xfrm>
          <a:prstGeom prst="rect">
            <a:avLst/>
          </a:prstGeom>
          <a:solidFill>
            <a:schemeClr val="accent1">
              <a:lumMod val="20000"/>
              <a:lumOff val="80000"/>
            </a:schemeClr>
          </a:solidFill>
          <a:ln w="38100" cmpd="sng">
            <a:solidFill>
              <a:srgbClr val="000000"/>
            </a:solidFill>
          </a:ln>
        </p:spPr>
        <p:txBody>
          <a:bodyPr wrap="square" rtlCol="0">
            <a:spAutoFit/>
          </a:bodyPr>
          <a:lstStyle/>
          <a:p>
            <a:pPr algn="ctr">
              <a:lnSpc>
                <a:spcPct val="130000"/>
              </a:lnSpc>
            </a:pPr>
            <a:r>
              <a:rPr lang="en-US" sz="1200" b="1" dirty="0" smtClean="0">
                <a:latin typeface="Times New Roman"/>
                <a:cs typeface="Times New Roman"/>
              </a:rPr>
              <a:t>EXAMPLES</a:t>
            </a:r>
          </a:p>
          <a:p>
            <a:pPr algn="ctr"/>
            <a:r>
              <a:rPr lang="en-US" sz="1200" b="1" u="sng" dirty="0" smtClean="0">
                <a:latin typeface="Times New Roman"/>
                <a:cs typeface="Times New Roman"/>
              </a:rPr>
              <a:t>Acute</a:t>
            </a:r>
          </a:p>
          <a:p>
            <a:pPr>
              <a:buSzPct val="100000"/>
              <a:buFont typeface="Arial"/>
              <a:buChar char="•"/>
            </a:pPr>
            <a:r>
              <a:rPr lang="en-US" sz="1200" dirty="0" smtClean="0">
                <a:latin typeface="Times New Roman"/>
                <a:cs typeface="Times New Roman"/>
              </a:rPr>
              <a:t> Caregiver for  </a:t>
            </a:r>
          </a:p>
          <a:p>
            <a:pPr>
              <a:buSzPct val="100000"/>
            </a:pPr>
            <a:r>
              <a:rPr lang="en-US" sz="1200" dirty="0">
                <a:latin typeface="Times New Roman"/>
                <a:cs typeface="Times New Roman"/>
              </a:rPr>
              <a:t> </a:t>
            </a:r>
            <a:r>
              <a:rPr lang="en-US" sz="1200" dirty="0" smtClean="0">
                <a:latin typeface="Times New Roman"/>
                <a:cs typeface="Times New Roman"/>
              </a:rPr>
              <a:t> Ill Family  </a:t>
            </a:r>
          </a:p>
          <a:p>
            <a:pPr>
              <a:buSzPct val="100000"/>
            </a:pPr>
            <a:r>
              <a:rPr lang="en-US" sz="1200" dirty="0">
                <a:latin typeface="Times New Roman"/>
                <a:cs typeface="Times New Roman"/>
              </a:rPr>
              <a:t> </a:t>
            </a:r>
            <a:r>
              <a:rPr lang="en-US" sz="1200" dirty="0" smtClean="0">
                <a:latin typeface="Times New Roman"/>
                <a:cs typeface="Times New Roman"/>
              </a:rPr>
              <a:t> member</a:t>
            </a:r>
          </a:p>
          <a:p>
            <a:pPr>
              <a:buSzPct val="100000"/>
              <a:buFont typeface="Arial"/>
              <a:buChar char="•"/>
            </a:pPr>
            <a:r>
              <a:rPr lang="en-US" sz="1200" dirty="0" smtClean="0">
                <a:latin typeface="Times New Roman"/>
                <a:cs typeface="Times New Roman"/>
              </a:rPr>
              <a:t> Change in </a:t>
            </a:r>
          </a:p>
          <a:p>
            <a:pPr>
              <a:buSzPct val="100000"/>
            </a:pPr>
            <a:r>
              <a:rPr lang="en-US" sz="1200" dirty="0">
                <a:latin typeface="Times New Roman"/>
                <a:cs typeface="Times New Roman"/>
              </a:rPr>
              <a:t> </a:t>
            </a:r>
            <a:r>
              <a:rPr lang="en-US" sz="1200" dirty="0" smtClean="0">
                <a:latin typeface="Times New Roman"/>
                <a:cs typeface="Times New Roman"/>
              </a:rPr>
              <a:t> location  </a:t>
            </a:r>
          </a:p>
          <a:p>
            <a:pPr>
              <a:buSzPct val="100000"/>
            </a:pPr>
            <a:r>
              <a:rPr lang="en-US" sz="1200" dirty="0">
                <a:latin typeface="Times New Roman"/>
                <a:cs typeface="Times New Roman"/>
              </a:rPr>
              <a:t> </a:t>
            </a:r>
            <a:r>
              <a:rPr lang="en-US" sz="1200" dirty="0" smtClean="0">
                <a:latin typeface="Times New Roman"/>
                <a:cs typeface="Times New Roman"/>
              </a:rPr>
              <a:t> resulting in lack </a:t>
            </a:r>
          </a:p>
          <a:p>
            <a:pPr>
              <a:buSzPct val="100000"/>
            </a:pPr>
            <a:r>
              <a:rPr lang="en-US" sz="1200" dirty="0" smtClean="0">
                <a:latin typeface="Times New Roman"/>
                <a:cs typeface="Times New Roman"/>
              </a:rPr>
              <a:t>  of access to </a:t>
            </a:r>
          </a:p>
          <a:p>
            <a:pPr>
              <a:buSzPct val="100000"/>
            </a:pPr>
            <a:r>
              <a:rPr lang="en-US" sz="1200" dirty="0" smtClean="0">
                <a:latin typeface="Times New Roman"/>
                <a:cs typeface="Times New Roman"/>
              </a:rPr>
              <a:t>  valued to people/ </a:t>
            </a:r>
          </a:p>
          <a:p>
            <a:pPr>
              <a:buSzPct val="100000"/>
            </a:pPr>
            <a:r>
              <a:rPr lang="en-US" sz="1200" dirty="0" smtClean="0">
                <a:latin typeface="Times New Roman"/>
                <a:cs typeface="Times New Roman"/>
              </a:rPr>
              <a:t>  places/ activities</a:t>
            </a:r>
          </a:p>
          <a:p>
            <a:pPr algn="ctr">
              <a:lnSpc>
                <a:spcPct val="130000"/>
              </a:lnSpc>
              <a:buSzPct val="100000"/>
            </a:pPr>
            <a:r>
              <a:rPr lang="en-US" sz="1200" b="1" u="sng" dirty="0" smtClean="0">
                <a:latin typeface="Times New Roman"/>
                <a:cs typeface="Times New Roman"/>
              </a:rPr>
              <a:t>Chronic</a:t>
            </a:r>
          </a:p>
          <a:p>
            <a:pPr>
              <a:buSzPct val="100000"/>
              <a:buFont typeface="Arial"/>
              <a:buChar char="•"/>
            </a:pPr>
            <a:r>
              <a:rPr lang="en-US" sz="1200" dirty="0" smtClean="0">
                <a:latin typeface="Times New Roman"/>
                <a:cs typeface="Times New Roman"/>
              </a:rPr>
              <a:t> Home </a:t>
            </a:r>
          </a:p>
          <a:p>
            <a:pPr>
              <a:buSzPct val="100000"/>
            </a:pPr>
            <a:r>
              <a:rPr lang="en-US" sz="1200" dirty="0">
                <a:latin typeface="Times New Roman"/>
                <a:cs typeface="Times New Roman"/>
              </a:rPr>
              <a:t> </a:t>
            </a:r>
            <a:r>
              <a:rPr lang="en-US" sz="1200" dirty="0" smtClean="0">
                <a:latin typeface="Times New Roman"/>
                <a:cs typeface="Times New Roman"/>
              </a:rPr>
              <a:t> or Community</a:t>
            </a:r>
          </a:p>
          <a:p>
            <a:pPr>
              <a:buSzPct val="100000"/>
            </a:pPr>
            <a:r>
              <a:rPr lang="en-US" sz="1200" dirty="0" smtClean="0">
                <a:latin typeface="Times New Roman"/>
                <a:cs typeface="Times New Roman"/>
              </a:rPr>
              <a:t>  Inaccessibility</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Home Safety</a:t>
            </a:r>
          </a:p>
          <a:p>
            <a:pPr>
              <a:buSzPct val="100000"/>
              <a:buFont typeface="Arial"/>
              <a:buChar char="•"/>
            </a:pPr>
            <a:r>
              <a:rPr lang="en-US" sz="1200" dirty="0" smtClean="0">
                <a:latin typeface="Times New Roman"/>
                <a:cs typeface="Times New Roman"/>
              </a:rPr>
              <a:t> Caregiver </a:t>
            </a:r>
          </a:p>
          <a:p>
            <a:pPr>
              <a:buSzPct val="100000"/>
            </a:pPr>
            <a:r>
              <a:rPr lang="en-US" sz="1200" dirty="0" smtClean="0">
                <a:latin typeface="Times New Roman"/>
                <a:cs typeface="Times New Roman"/>
              </a:rPr>
              <a:t>  Burden</a:t>
            </a:r>
            <a:endParaRPr lang="en-US" sz="1200" dirty="0">
              <a:latin typeface="Times New Roman"/>
              <a:cs typeface="Times New Roman"/>
            </a:endParaRPr>
          </a:p>
        </p:txBody>
      </p:sp>
      <p:sp>
        <p:nvSpPr>
          <p:cNvPr id="35" name="TextBox 34"/>
          <p:cNvSpPr txBox="1"/>
          <p:nvPr/>
        </p:nvSpPr>
        <p:spPr>
          <a:xfrm>
            <a:off x="2845871" y="5513970"/>
            <a:ext cx="1372432" cy="2973121"/>
          </a:xfrm>
          <a:prstGeom prst="rect">
            <a:avLst/>
          </a:prstGeom>
          <a:solidFill>
            <a:schemeClr val="accent1">
              <a:lumMod val="20000"/>
              <a:lumOff val="80000"/>
            </a:schemeClr>
          </a:solidFill>
          <a:ln w="38100" cmpd="sng">
            <a:solidFill>
              <a:srgbClr val="000000"/>
            </a:solidFill>
          </a:ln>
        </p:spPr>
        <p:txBody>
          <a:bodyPr wrap="square" rtlCol="0">
            <a:spAutoFit/>
          </a:bodyPr>
          <a:lstStyle/>
          <a:p>
            <a:pPr algn="ctr">
              <a:lnSpc>
                <a:spcPct val="130000"/>
              </a:lnSpc>
            </a:pPr>
            <a:r>
              <a:rPr lang="en-US" sz="1200" b="1" dirty="0" smtClean="0">
                <a:latin typeface="Times New Roman"/>
                <a:cs typeface="Times New Roman"/>
              </a:rPr>
              <a:t>EXAMPLES</a:t>
            </a:r>
          </a:p>
          <a:p>
            <a:pPr algn="ctr">
              <a:lnSpc>
                <a:spcPct val="130000"/>
              </a:lnSpc>
            </a:pPr>
            <a:r>
              <a:rPr lang="en-US" sz="1200" b="1" u="sng" dirty="0" smtClean="0">
                <a:latin typeface="Times New Roman"/>
                <a:cs typeface="Times New Roman"/>
              </a:rPr>
              <a:t>Acute</a:t>
            </a:r>
          </a:p>
          <a:p>
            <a:pPr>
              <a:buSzPct val="100000"/>
              <a:buFont typeface="Arial"/>
              <a:buChar char="•"/>
            </a:pPr>
            <a:r>
              <a:rPr lang="en-US" sz="1200" dirty="0" smtClean="0">
                <a:latin typeface="Times New Roman"/>
                <a:cs typeface="Times New Roman"/>
              </a:rPr>
              <a:t> TBI</a:t>
            </a:r>
          </a:p>
          <a:p>
            <a:pPr>
              <a:buSzPct val="100000"/>
              <a:buFont typeface="Arial"/>
              <a:buChar char="•"/>
            </a:pPr>
            <a:r>
              <a:rPr lang="en-US" sz="1200" dirty="0" smtClean="0">
                <a:latin typeface="Times New Roman"/>
                <a:cs typeface="Times New Roman"/>
              </a:rPr>
              <a:t> CVA</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Anoxic Injury</a:t>
            </a:r>
          </a:p>
          <a:p>
            <a:pPr algn="ctr">
              <a:lnSpc>
                <a:spcPct val="130000"/>
              </a:lnSpc>
              <a:buSzPct val="100000"/>
            </a:pPr>
            <a:r>
              <a:rPr lang="en-US" sz="1200" b="1" u="sng" dirty="0" smtClean="0">
                <a:latin typeface="Times New Roman"/>
                <a:cs typeface="Times New Roman"/>
              </a:rPr>
              <a:t>Chronic</a:t>
            </a:r>
          </a:p>
          <a:p>
            <a:pPr>
              <a:lnSpc>
                <a:spcPct val="110000"/>
              </a:lnSpc>
              <a:buSzPct val="100000"/>
              <a:buFont typeface="Arial"/>
              <a:buChar char="•"/>
            </a:pPr>
            <a:r>
              <a:rPr lang="en-US" sz="1200" dirty="0" smtClean="0">
                <a:latin typeface="Times New Roman"/>
                <a:cs typeface="Times New Roman"/>
              </a:rPr>
              <a:t> Effect of Aging</a:t>
            </a:r>
            <a:endParaRPr lang="en-US" sz="1200" dirty="0">
              <a:latin typeface="Times New Roman"/>
              <a:cs typeface="Times New Roman"/>
            </a:endParaRPr>
          </a:p>
          <a:p>
            <a:pPr>
              <a:lnSpc>
                <a:spcPct val="110000"/>
              </a:lnSpc>
              <a:buSzPct val="100000"/>
              <a:buFont typeface="Arial"/>
              <a:buChar char="•"/>
            </a:pPr>
            <a:r>
              <a:rPr lang="en-US" sz="1200" dirty="0" smtClean="0">
                <a:latin typeface="Times New Roman"/>
                <a:cs typeface="Times New Roman"/>
              </a:rPr>
              <a:t> Alzheimer’s</a:t>
            </a:r>
          </a:p>
          <a:p>
            <a:pPr>
              <a:lnSpc>
                <a:spcPct val="110000"/>
              </a:lnSpc>
              <a:buSzPct val="100000"/>
              <a:buFont typeface="Arial"/>
              <a:buChar char="•"/>
            </a:pPr>
            <a:r>
              <a:rPr lang="en-US" sz="1200" dirty="0" smtClean="0">
                <a:latin typeface="Times New Roman"/>
                <a:cs typeface="Times New Roman"/>
              </a:rPr>
              <a:t> MS</a:t>
            </a:r>
          </a:p>
          <a:p>
            <a:pPr>
              <a:lnSpc>
                <a:spcPct val="110000"/>
              </a:lnSpc>
              <a:buSzPct val="100000"/>
              <a:buFont typeface="Arial"/>
              <a:buChar char="•"/>
            </a:pPr>
            <a:r>
              <a:rPr lang="en-US" sz="1200" dirty="0">
                <a:latin typeface="Times New Roman"/>
                <a:cs typeface="Times New Roman"/>
              </a:rPr>
              <a:t> </a:t>
            </a:r>
            <a:r>
              <a:rPr lang="en-US" sz="1200" dirty="0" smtClean="0">
                <a:latin typeface="Times New Roman"/>
                <a:cs typeface="Times New Roman"/>
              </a:rPr>
              <a:t>Mental</a:t>
            </a:r>
          </a:p>
          <a:p>
            <a:pPr>
              <a:lnSpc>
                <a:spcPct val="110000"/>
              </a:lnSpc>
              <a:buSzPct val="100000"/>
            </a:pPr>
            <a:r>
              <a:rPr lang="en-US" sz="1200" dirty="0">
                <a:latin typeface="Times New Roman"/>
                <a:cs typeface="Times New Roman"/>
              </a:rPr>
              <a:t>  </a:t>
            </a:r>
            <a:r>
              <a:rPr lang="en-US" sz="1200" dirty="0" smtClean="0">
                <a:latin typeface="Times New Roman"/>
                <a:cs typeface="Times New Roman"/>
              </a:rPr>
              <a:t> Illness</a:t>
            </a:r>
          </a:p>
          <a:p>
            <a:pPr>
              <a:lnSpc>
                <a:spcPct val="110000"/>
              </a:lnSpc>
              <a:buSzPct val="100000"/>
              <a:buFont typeface="Arial"/>
              <a:buChar char="•"/>
            </a:pPr>
            <a:r>
              <a:rPr lang="en-US" sz="1200" dirty="0">
                <a:latin typeface="Times New Roman"/>
                <a:cs typeface="Times New Roman"/>
              </a:rPr>
              <a:t> </a:t>
            </a:r>
            <a:r>
              <a:rPr lang="en-US" sz="1200" dirty="0" smtClean="0">
                <a:latin typeface="Times New Roman"/>
                <a:cs typeface="Times New Roman"/>
              </a:rPr>
              <a:t>Parkinson’s</a:t>
            </a:r>
          </a:p>
          <a:p>
            <a:pPr>
              <a:lnSpc>
                <a:spcPct val="110000"/>
              </a:lnSpc>
              <a:buSzPct val="100000"/>
              <a:buFont typeface="Arial"/>
              <a:buChar char="•"/>
            </a:pPr>
            <a:r>
              <a:rPr lang="en-US" sz="1200" dirty="0">
                <a:latin typeface="Times New Roman"/>
                <a:cs typeface="Times New Roman"/>
              </a:rPr>
              <a:t> </a:t>
            </a:r>
            <a:r>
              <a:rPr lang="en-US" sz="1200" dirty="0" smtClean="0">
                <a:latin typeface="Times New Roman"/>
                <a:cs typeface="Times New Roman"/>
              </a:rPr>
              <a:t>Tumors</a:t>
            </a:r>
          </a:p>
          <a:p>
            <a:pPr>
              <a:buSzPct val="100000"/>
            </a:pPr>
            <a:endParaRPr lang="en-US" sz="1200" dirty="0">
              <a:latin typeface="Times New Roman"/>
              <a:cs typeface="Times New Roman"/>
            </a:endParaRPr>
          </a:p>
        </p:txBody>
      </p:sp>
      <p:sp>
        <p:nvSpPr>
          <p:cNvPr id="36" name="TextBox 35"/>
          <p:cNvSpPr txBox="1"/>
          <p:nvPr/>
        </p:nvSpPr>
        <p:spPr>
          <a:xfrm>
            <a:off x="5102154" y="5513970"/>
            <a:ext cx="1372432" cy="3231653"/>
          </a:xfrm>
          <a:prstGeom prst="rect">
            <a:avLst/>
          </a:prstGeom>
          <a:solidFill>
            <a:schemeClr val="accent1">
              <a:lumMod val="20000"/>
              <a:lumOff val="80000"/>
            </a:schemeClr>
          </a:solidFill>
          <a:ln w="38100" cmpd="sng">
            <a:solidFill>
              <a:srgbClr val="000000"/>
            </a:solidFill>
          </a:ln>
        </p:spPr>
        <p:txBody>
          <a:bodyPr wrap="square" rtlCol="0">
            <a:spAutoFit/>
          </a:bodyPr>
          <a:lstStyle/>
          <a:p>
            <a:pPr algn="ctr"/>
            <a:r>
              <a:rPr lang="en-US" sz="1200" b="1" dirty="0" smtClean="0">
                <a:latin typeface="Times New Roman"/>
                <a:cs typeface="Times New Roman"/>
              </a:rPr>
              <a:t>EXAMPLES</a:t>
            </a:r>
          </a:p>
          <a:p>
            <a:pPr algn="ctr"/>
            <a:r>
              <a:rPr lang="en-US" sz="1200" b="1" u="sng" dirty="0" smtClean="0">
                <a:latin typeface="Times New Roman"/>
                <a:cs typeface="Times New Roman"/>
              </a:rPr>
              <a:t>Acute</a:t>
            </a:r>
          </a:p>
          <a:p>
            <a:pPr>
              <a:buSzPct val="100000"/>
              <a:buFont typeface="Arial"/>
              <a:buChar char="•"/>
            </a:pPr>
            <a:r>
              <a:rPr lang="en-US" sz="1200" dirty="0" smtClean="0">
                <a:latin typeface="Times New Roman"/>
                <a:cs typeface="Times New Roman"/>
              </a:rPr>
              <a:t> TBI</a:t>
            </a:r>
          </a:p>
          <a:p>
            <a:pPr>
              <a:buSzPct val="100000"/>
              <a:buFont typeface="Arial"/>
              <a:buChar char="•"/>
            </a:pPr>
            <a:r>
              <a:rPr lang="en-US" sz="1200" dirty="0" smtClean="0">
                <a:latin typeface="Times New Roman"/>
                <a:cs typeface="Times New Roman"/>
              </a:rPr>
              <a:t> CVA</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Orthopedics</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Amputation</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Visual Deficit</a:t>
            </a:r>
          </a:p>
          <a:p>
            <a:pPr algn="ctr">
              <a:buSzPct val="100000"/>
            </a:pPr>
            <a:r>
              <a:rPr lang="en-US" sz="1200" b="1" u="sng" dirty="0" smtClean="0">
                <a:latin typeface="Times New Roman"/>
                <a:cs typeface="Times New Roman"/>
              </a:rPr>
              <a:t>Chronic</a:t>
            </a:r>
          </a:p>
          <a:p>
            <a:pPr>
              <a:buSzPct val="100000"/>
              <a:buFont typeface="Arial"/>
              <a:buChar char="•"/>
            </a:pPr>
            <a:r>
              <a:rPr lang="en-US" sz="1200" dirty="0" smtClean="0">
                <a:latin typeface="Times New Roman"/>
                <a:cs typeface="Times New Roman"/>
              </a:rPr>
              <a:t> Effects of </a:t>
            </a:r>
          </a:p>
          <a:p>
            <a:pPr>
              <a:buSzPct val="100000"/>
            </a:pPr>
            <a:r>
              <a:rPr lang="en-US" sz="1200" dirty="0" smtClean="0">
                <a:latin typeface="Times New Roman"/>
                <a:cs typeface="Times New Roman"/>
              </a:rPr>
              <a:t>  Aging</a:t>
            </a:r>
          </a:p>
          <a:p>
            <a:pPr>
              <a:buSzPct val="100000"/>
              <a:buFont typeface="Arial"/>
              <a:buChar char="•"/>
            </a:pPr>
            <a:r>
              <a:rPr lang="en-US" sz="1200" dirty="0" smtClean="0">
                <a:latin typeface="Times New Roman"/>
                <a:cs typeface="Times New Roman"/>
              </a:rPr>
              <a:t> MS/ALS/RA</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SCI</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Visual Deficits</a:t>
            </a:r>
          </a:p>
          <a:p>
            <a:pPr>
              <a:buSzPct val="100000"/>
              <a:buFont typeface="Arial"/>
              <a:buChar char="•"/>
            </a:pPr>
            <a:r>
              <a:rPr lang="en-US" sz="1200" dirty="0" smtClean="0">
                <a:latin typeface="Times New Roman"/>
                <a:cs typeface="Times New Roman"/>
              </a:rPr>
              <a:t> Obesity</a:t>
            </a:r>
          </a:p>
          <a:p>
            <a:pPr>
              <a:buSzPct val="100000"/>
              <a:buFont typeface="Arial"/>
              <a:buChar char="•"/>
            </a:pPr>
            <a:r>
              <a:rPr lang="en-US" sz="1200" dirty="0" smtClean="0">
                <a:latin typeface="Times New Roman"/>
                <a:cs typeface="Times New Roman"/>
              </a:rPr>
              <a:t> Cerebral Palsy</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Cancers</a:t>
            </a:r>
          </a:p>
          <a:p>
            <a:pPr>
              <a:buSzPct val="100000"/>
              <a:buFont typeface="Arial"/>
              <a:buChar char="•"/>
            </a:pPr>
            <a:r>
              <a:rPr lang="en-US" sz="1200" dirty="0">
                <a:latin typeface="Times New Roman"/>
                <a:cs typeface="Times New Roman"/>
              </a:rPr>
              <a:t> </a:t>
            </a:r>
            <a:r>
              <a:rPr lang="en-US" sz="1200" dirty="0" smtClean="0">
                <a:latin typeface="Times New Roman"/>
                <a:cs typeface="Times New Roman"/>
              </a:rPr>
              <a:t>Diabetes</a:t>
            </a:r>
          </a:p>
        </p:txBody>
      </p:sp>
      <p:sp>
        <p:nvSpPr>
          <p:cNvPr id="32" name="TextBox 31"/>
          <p:cNvSpPr txBox="1"/>
          <p:nvPr/>
        </p:nvSpPr>
        <p:spPr>
          <a:xfrm>
            <a:off x="161630" y="124096"/>
            <a:ext cx="6938545" cy="830997"/>
          </a:xfrm>
          <a:prstGeom prst="rect">
            <a:avLst/>
          </a:prstGeom>
          <a:solidFill>
            <a:schemeClr val="accent1">
              <a:lumMod val="60000"/>
              <a:lumOff val="40000"/>
            </a:schemeClr>
          </a:solidFill>
          <a:ln w="57150" cmpd="sng">
            <a:solidFill>
              <a:schemeClr val="tx2"/>
            </a:solidFill>
          </a:ln>
        </p:spPr>
        <p:txBody>
          <a:bodyPr wrap="square" rtlCol="0">
            <a:spAutoFit/>
          </a:bodyPr>
          <a:lstStyle/>
          <a:p>
            <a:pPr algn="ctr"/>
            <a:r>
              <a:rPr lang="en-US" sz="2400" dirty="0" smtClean="0">
                <a:latin typeface="Times New Roman"/>
                <a:cs typeface="Times New Roman"/>
              </a:rPr>
              <a:t>REFERRAL GUIDE FOR OCCUPATIONAL THERAPY SERVICES</a:t>
            </a:r>
            <a:endParaRPr lang="en-US" sz="2400" dirty="0">
              <a:latin typeface="Times New Roman"/>
              <a:cs typeface="Times New Roman"/>
            </a:endParaRPr>
          </a:p>
        </p:txBody>
      </p:sp>
      <p:cxnSp>
        <p:nvCxnSpPr>
          <p:cNvPr id="34" name="Straight Connector 33"/>
          <p:cNvCxnSpPr/>
          <p:nvPr/>
        </p:nvCxnSpPr>
        <p:spPr>
          <a:xfrm>
            <a:off x="161630" y="651268"/>
            <a:ext cx="0" cy="9026597"/>
          </a:xfrm>
          <a:prstGeom prst="line">
            <a:avLst/>
          </a:prstGeom>
          <a:ln w="57150" cmpd="sng">
            <a:solidFill>
              <a:srgbClr val="1F497D"/>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7100175" y="642241"/>
            <a:ext cx="0" cy="8960071"/>
          </a:xfrm>
          <a:prstGeom prst="line">
            <a:avLst/>
          </a:prstGeom>
          <a:ln w="57150" cmpd="sng">
            <a:solidFill>
              <a:srgbClr val="1F497D"/>
            </a:solidFill>
          </a:ln>
          <a:effectLst/>
        </p:spPr>
        <p:style>
          <a:lnRef idx="2">
            <a:schemeClr val="accent1"/>
          </a:lnRef>
          <a:fillRef idx="0">
            <a:schemeClr val="accent1"/>
          </a:fillRef>
          <a:effectRef idx="1">
            <a:schemeClr val="accent1"/>
          </a:effectRef>
          <a:fontRef idx="minor">
            <a:schemeClr val="tx1"/>
          </a:fontRef>
        </p:style>
      </p:cxnSp>
      <p:grpSp>
        <p:nvGrpSpPr>
          <p:cNvPr id="38" name="Group 37"/>
          <p:cNvGrpSpPr/>
          <p:nvPr/>
        </p:nvGrpSpPr>
        <p:grpSpPr>
          <a:xfrm>
            <a:off x="161630" y="9400856"/>
            <a:ext cx="6938545" cy="461665"/>
            <a:chOff x="161630" y="9369304"/>
            <a:chExt cx="6938545" cy="461665"/>
          </a:xfrm>
        </p:grpSpPr>
        <p:pic>
          <p:nvPicPr>
            <p:cNvPr id="39" name="Picture 38"/>
            <p:cNvPicPr>
              <a:picLocks noChangeAspect="1"/>
            </p:cNvPicPr>
            <p:nvPr/>
          </p:nvPicPr>
          <p:blipFill>
            <a:blip r:embed="rId2"/>
            <a:stretch>
              <a:fillRect/>
            </a:stretch>
          </p:blipFill>
          <p:spPr>
            <a:xfrm>
              <a:off x="5442769" y="9401763"/>
              <a:ext cx="1459293" cy="422012"/>
            </a:xfrm>
            <a:prstGeom prst="rect">
              <a:avLst/>
            </a:prstGeom>
          </p:spPr>
        </p:pic>
        <p:sp>
          <p:nvSpPr>
            <p:cNvPr id="41" name="TextBox 40"/>
            <p:cNvSpPr txBox="1"/>
            <p:nvPr/>
          </p:nvSpPr>
          <p:spPr>
            <a:xfrm>
              <a:off x="161630" y="9369304"/>
              <a:ext cx="6938545" cy="461665"/>
            </a:xfrm>
            <a:prstGeom prst="rect">
              <a:avLst/>
            </a:prstGeom>
            <a:noFill/>
            <a:ln w="57150" cmpd="sng">
              <a:solidFill>
                <a:srgbClr val="1F497D"/>
              </a:solidFill>
            </a:ln>
            <a:effectLst/>
          </p:spPr>
          <p:txBody>
            <a:bodyPr wrap="square" rtlCol="0">
              <a:spAutoFit/>
            </a:bodyPr>
            <a:lstStyle/>
            <a:p>
              <a:r>
                <a:rPr lang="en-US" sz="800" dirty="0" smtClean="0">
                  <a:latin typeface="Times New Roman"/>
                  <a:cs typeface="Times New Roman"/>
                </a:rPr>
                <a:t>Created </a:t>
              </a:r>
              <a:r>
                <a:rPr lang="en-US" sz="800" dirty="0">
                  <a:latin typeface="Times New Roman"/>
                  <a:cs typeface="Times New Roman"/>
                </a:rPr>
                <a:t>for use within the Equal Access Clinic Network by Lindsey Dhans, MOT, OTR/L and Becky Piazza, OTR/L. </a:t>
              </a:r>
              <a:endParaRPr lang="en-US" sz="800" dirty="0" smtClean="0">
                <a:latin typeface="Times New Roman"/>
                <a:cs typeface="Times New Roman"/>
              </a:endParaRPr>
            </a:p>
            <a:p>
              <a:r>
                <a:rPr lang="en-US" sz="800" dirty="0" smtClean="0">
                  <a:latin typeface="Times New Roman"/>
                  <a:cs typeface="Times New Roman"/>
                </a:rPr>
                <a:t>Drafted </a:t>
              </a:r>
              <a:r>
                <a:rPr lang="en-US" sz="800" dirty="0">
                  <a:latin typeface="Times New Roman"/>
                  <a:cs typeface="Times New Roman"/>
                </a:rPr>
                <a:t>from American </a:t>
              </a:r>
              <a:r>
                <a:rPr lang="en-US" sz="800" dirty="0" smtClean="0">
                  <a:latin typeface="Times New Roman"/>
                  <a:cs typeface="Times New Roman"/>
                </a:rPr>
                <a:t>Occupational Therapy </a:t>
              </a:r>
              <a:r>
                <a:rPr lang="en-US" sz="800" dirty="0">
                  <a:latin typeface="Times New Roman"/>
                  <a:cs typeface="Times New Roman"/>
                </a:rPr>
                <a:t>Association. (2008). </a:t>
              </a:r>
              <a:r>
                <a:rPr lang="en-US" sz="800" dirty="0" smtClean="0">
                  <a:latin typeface="Times New Roman"/>
                  <a:cs typeface="Times New Roman"/>
                </a:rPr>
                <a:t>Occupational </a:t>
              </a:r>
              <a:r>
                <a:rPr lang="en-US" sz="800" dirty="0">
                  <a:latin typeface="Times New Roman"/>
                  <a:cs typeface="Times New Roman"/>
                </a:rPr>
                <a:t>therapy practice framework</a:t>
              </a:r>
              <a:r>
                <a:rPr lang="en-US" sz="800" dirty="0" smtClean="0">
                  <a:latin typeface="Times New Roman"/>
                  <a:cs typeface="Times New Roman"/>
                </a:rPr>
                <a:t>: Domain</a:t>
              </a:r>
            </a:p>
            <a:p>
              <a:r>
                <a:rPr lang="en-US" sz="800" dirty="0" smtClean="0">
                  <a:latin typeface="Times New Roman"/>
                  <a:cs typeface="Times New Roman"/>
                </a:rPr>
                <a:t> </a:t>
              </a:r>
              <a:r>
                <a:rPr lang="en-US" sz="800" dirty="0">
                  <a:latin typeface="Times New Roman"/>
                  <a:cs typeface="Times New Roman"/>
                </a:rPr>
                <a:t>and process (2nd ed.)</a:t>
              </a:r>
              <a:r>
                <a:rPr lang="en-US" sz="800" dirty="0" smtClean="0">
                  <a:latin typeface="Times New Roman"/>
                  <a:cs typeface="Times New Roman"/>
                </a:rPr>
                <a:t>. </a:t>
              </a:r>
              <a:r>
                <a:rPr lang="en-US" sz="800" dirty="0">
                  <a:latin typeface="Times New Roman"/>
                  <a:cs typeface="Times New Roman"/>
                </a:rPr>
                <a:t>American Journal  </a:t>
              </a:r>
              <a:r>
                <a:rPr lang="en-US" sz="800" dirty="0" smtClean="0">
                  <a:latin typeface="Times New Roman"/>
                  <a:cs typeface="Times New Roman"/>
                </a:rPr>
                <a:t>of </a:t>
              </a:r>
              <a:r>
                <a:rPr lang="en-US" sz="800" dirty="0">
                  <a:latin typeface="Times New Roman"/>
                  <a:cs typeface="Times New Roman"/>
                </a:rPr>
                <a:t>Occupational Therapy, 62, 625-683. </a:t>
              </a:r>
            </a:p>
          </p:txBody>
        </p:sp>
      </p:grpSp>
    </p:spTree>
    <p:extLst>
      <p:ext uri="{BB962C8B-B14F-4D97-AF65-F5344CB8AC3E}">
        <p14:creationId xmlns:p14="http://schemas.microsoft.com/office/powerpoint/2010/main" val="112028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452" y="1991684"/>
            <a:ext cx="6246998" cy="7288229"/>
          </a:xfrm>
        </p:spPr>
        <p:txBody>
          <a:bodyPr>
            <a:noAutofit/>
          </a:bodyPr>
          <a:lstStyle/>
          <a:p>
            <a:pPr marL="0" indent="0" algn="ctr">
              <a:lnSpc>
                <a:spcPct val="110000"/>
              </a:lnSpc>
              <a:buNone/>
            </a:pPr>
            <a:r>
              <a:rPr lang="en-US" sz="1200" dirty="0" smtClean="0">
                <a:latin typeface="Times New Roman"/>
                <a:cs typeface="Times New Roman"/>
              </a:rPr>
              <a:t>This </a:t>
            </a:r>
            <a:r>
              <a:rPr lang="en-US" sz="1200" dirty="0">
                <a:latin typeface="Times New Roman"/>
                <a:cs typeface="Times New Roman"/>
              </a:rPr>
              <a:t>guide is presented to help other medical professions visualize the role of occupational therapists in helping individuals to rehabilitate after injuries or adapt to new or pre-existing deficits. Occupational therapists focus on improving a person’s ability to successfully fulfill their desired roles, meet their obligations and engage in their desired occupations (see OCCUPATIONS heading on the guide). As occupational therapists, we often begin at the top of the guide, assessing if a person is able to fulfill their roles and carry out their routines in a safe manner. We then assess which occupational areas that client is struggling with in particular. Then, we examine the underlying physical, cognitive or environmental causes that impair the person’s ability to engage in their desired occupations. Occupational therapy interventions are then designed to address those deficits within the scope of our practice, including the use of restorative, preventive, adaptive and compensatory techniques</a:t>
            </a:r>
            <a:r>
              <a:rPr lang="en-US" sz="1200" dirty="0" smtClean="0">
                <a:latin typeface="Times New Roman"/>
                <a:cs typeface="Times New Roman"/>
              </a:rPr>
              <a:t>.</a:t>
            </a:r>
          </a:p>
          <a:p>
            <a:pPr marL="0" indent="0" algn="ctr">
              <a:spcBef>
                <a:spcPts val="0"/>
              </a:spcBef>
              <a:buNone/>
            </a:pPr>
            <a:endParaRPr lang="en-US" sz="1200" dirty="0">
              <a:latin typeface="Times New Roman"/>
              <a:cs typeface="Times New Roman"/>
            </a:endParaRPr>
          </a:p>
          <a:p>
            <a:pPr marL="0" indent="0" algn="ctr">
              <a:lnSpc>
                <a:spcPct val="110000"/>
              </a:lnSpc>
              <a:buNone/>
            </a:pPr>
            <a:r>
              <a:rPr lang="en-US" sz="1200" dirty="0" smtClean="0">
                <a:latin typeface="Times New Roman"/>
                <a:cs typeface="Times New Roman"/>
              </a:rPr>
              <a:t> </a:t>
            </a:r>
            <a:r>
              <a:rPr lang="en-US" sz="1200" dirty="0">
                <a:latin typeface="Times New Roman"/>
                <a:cs typeface="Times New Roman"/>
              </a:rPr>
              <a:t>As physicians or physicians-in-training, we suggest focusing your referral assessment at the top and bottom of the guide. Beginning at the “top of the guide”, the following question may be helpful in determining if the patient is struggling to fulfill his/her occupational roles: </a:t>
            </a:r>
            <a:endParaRPr lang="en-US" sz="1200" dirty="0" smtClean="0">
              <a:latin typeface="Times New Roman"/>
              <a:cs typeface="Times New Roman"/>
            </a:endParaRPr>
          </a:p>
          <a:p>
            <a:pPr marL="0" indent="0" algn="ctr">
              <a:lnSpc>
                <a:spcPct val="110000"/>
              </a:lnSpc>
              <a:buNone/>
            </a:pPr>
            <a:endParaRPr lang="en-US" sz="1200" dirty="0" smtClean="0">
              <a:latin typeface="Times New Roman"/>
              <a:cs typeface="Times New Roman"/>
            </a:endParaRPr>
          </a:p>
          <a:p>
            <a:pPr marL="0" indent="0" algn="ctr">
              <a:lnSpc>
                <a:spcPct val="110000"/>
              </a:lnSpc>
              <a:buNone/>
            </a:pPr>
            <a:r>
              <a:rPr lang="en-US" sz="1400" b="1" i="1" dirty="0" smtClean="0">
                <a:latin typeface="Times New Roman"/>
                <a:cs typeface="Times New Roman"/>
              </a:rPr>
              <a:t>“</a:t>
            </a:r>
            <a:r>
              <a:rPr lang="en-US" sz="1400" b="1" i="1" dirty="0">
                <a:latin typeface="Times New Roman"/>
                <a:cs typeface="Times New Roman"/>
              </a:rPr>
              <a:t>Have you noticed any recent changes in your ability to carry out your daily routine in your usual manner?</a:t>
            </a:r>
            <a:r>
              <a:rPr lang="en-US" sz="1400" b="1" i="1" dirty="0" smtClean="0">
                <a:latin typeface="Times New Roman"/>
                <a:cs typeface="Times New Roman"/>
              </a:rPr>
              <a:t>”</a:t>
            </a:r>
          </a:p>
          <a:p>
            <a:pPr marL="0" indent="0" algn="ctr">
              <a:buNone/>
            </a:pPr>
            <a:endParaRPr lang="en-US" sz="1400" b="1" i="1" dirty="0" smtClean="0">
              <a:latin typeface="Times New Roman"/>
              <a:cs typeface="Times New Roman"/>
            </a:endParaRPr>
          </a:p>
          <a:p>
            <a:pPr marL="0" indent="0" algn="ctr">
              <a:lnSpc>
                <a:spcPct val="110000"/>
              </a:lnSpc>
              <a:buNone/>
            </a:pPr>
            <a:r>
              <a:rPr lang="en-US" sz="1200" dirty="0" smtClean="0">
                <a:latin typeface="Times New Roman"/>
                <a:cs typeface="Times New Roman"/>
              </a:rPr>
              <a:t> </a:t>
            </a:r>
            <a:r>
              <a:rPr lang="en-US" sz="1200" dirty="0">
                <a:latin typeface="Times New Roman"/>
                <a:cs typeface="Times New Roman"/>
              </a:rPr>
              <a:t>If the patient </a:t>
            </a:r>
            <a:r>
              <a:rPr lang="en-US" sz="1200" dirty="0" smtClean="0">
                <a:latin typeface="Times New Roman"/>
                <a:cs typeface="Times New Roman"/>
              </a:rPr>
              <a:t>answers </a:t>
            </a:r>
            <a:r>
              <a:rPr lang="en-US" sz="1200" dirty="0">
                <a:latin typeface="Times New Roman"/>
                <a:cs typeface="Times New Roman"/>
              </a:rPr>
              <a:t>“yes”, a referral to occupational therapy may be appropriate to evaluate the type and extent of difficulty. In addition, consider the “bottom of the guide” – a patient’s current or past medical history. The guide features a small sampling of the types of conditions which may bring someone to occupational therapy, though many other conditions can cause impairments in physical or cognitive status. Especially with chronic conditions, many people experience declines so slowly they do not notice the changes they make in their routines to accommodate, or they do not realize there are ways to address the deficits they are experiencing. Even if the diagnosis is not their chief complaint, it may be causing an impairment which may benefit from evaluation by an occupational </a:t>
            </a:r>
            <a:r>
              <a:rPr lang="en-US" sz="1200" dirty="0" smtClean="0">
                <a:latin typeface="Times New Roman"/>
                <a:cs typeface="Times New Roman"/>
              </a:rPr>
              <a:t>therapist.  </a:t>
            </a:r>
            <a:r>
              <a:rPr lang="en-US" sz="1200" dirty="0">
                <a:latin typeface="Times New Roman"/>
                <a:cs typeface="Times New Roman"/>
              </a:rPr>
              <a:t>In </a:t>
            </a:r>
            <a:r>
              <a:rPr lang="en-US" sz="1200" dirty="0" smtClean="0">
                <a:latin typeface="Times New Roman"/>
                <a:cs typeface="Times New Roman"/>
              </a:rPr>
              <a:t>addition, life circumstances may be a barrier to performing daily routines, such as the community one lives in, health literacy, safety awareness, or accessibility concerns. These factors might also warrant a referral to occupational therapy. </a:t>
            </a:r>
          </a:p>
          <a:p>
            <a:pPr marL="0" indent="0" algn="ctr">
              <a:lnSpc>
                <a:spcPct val="110000"/>
              </a:lnSpc>
              <a:buNone/>
            </a:pPr>
            <a:r>
              <a:rPr lang="en-US" sz="1200" dirty="0" smtClean="0">
                <a:latin typeface="Times New Roman"/>
                <a:cs typeface="Times New Roman"/>
              </a:rPr>
              <a:t>Many </a:t>
            </a:r>
            <a:r>
              <a:rPr lang="en-US" sz="1200" dirty="0">
                <a:latin typeface="Times New Roman"/>
                <a:cs typeface="Times New Roman"/>
              </a:rPr>
              <a:t>patients also benefit from rehabilitation services provided by physical </a:t>
            </a:r>
            <a:r>
              <a:rPr lang="en-US" sz="1200" dirty="0" smtClean="0">
                <a:latin typeface="Times New Roman"/>
                <a:cs typeface="Times New Roman"/>
              </a:rPr>
              <a:t>therapists, clinical psychology or other specialty disciplines. </a:t>
            </a:r>
            <a:r>
              <a:rPr lang="en-US" sz="1200" dirty="0">
                <a:latin typeface="Times New Roman"/>
                <a:cs typeface="Times New Roman"/>
              </a:rPr>
              <a:t>When in doubt, consider referring to </a:t>
            </a:r>
            <a:r>
              <a:rPr lang="en-US" sz="1200" dirty="0" smtClean="0">
                <a:latin typeface="Times New Roman"/>
                <a:cs typeface="Times New Roman"/>
              </a:rPr>
              <a:t>all </a:t>
            </a:r>
            <a:r>
              <a:rPr lang="en-US" sz="1200" dirty="0">
                <a:latin typeface="Times New Roman"/>
                <a:cs typeface="Times New Roman"/>
              </a:rPr>
              <a:t>disciplines for skilled </a:t>
            </a:r>
            <a:r>
              <a:rPr lang="en-US" sz="1200" dirty="0" smtClean="0">
                <a:latin typeface="Times New Roman"/>
                <a:cs typeface="Times New Roman"/>
              </a:rPr>
              <a:t>evaluations, allowing the specialty discipline to determine the need for skilled intervention. </a:t>
            </a:r>
            <a:endParaRPr lang="en-US" sz="1200" dirty="0">
              <a:latin typeface="Times New Roman"/>
              <a:cs typeface="Times New Roman"/>
            </a:endParaRPr>
          </a:p>
        </p:txBody>
      </p:sp>
      <p:sp>
        <p:nvSpPr>
          <p:cNvPr id="20" name="TextBox 19"/>
          <p:cNvSpPr txBox="1"/>
          <p:nvPr/>
        </p:nvSpPr>
        <p:spPr>
          <a:xfrm>
            <a:off x="564452" y="1261468"/>
            <a:ext cx="6246998" cy="461665"/>
          </a:xfrm>
          <a:prstGeom prst="rect">
            <a:avLst/>
          </a:prstGeom>
          <a:solidFill>
            <a:schemeClr val="accent1">
              <a:lumMod val="20000"/>
              <a:lumOff val="80000"/>
            </a:schemeClr>
          </a:solidFill>
          <a:ln w="57150" cmpd="sng">
            <a:solidFill>
              <a:schemeClr val="tx1"/>
            </a:solidFill>
          </a:ln>
        </p:spPr>
        <p:txBody>
          <a:bodyPr wrap="square" rtlCol="0" anchor="ctr">
            <a:spAutoFit/>
          </a:bodyPr>
          <a:lstStyle/>
          <a:p>
            <a:pPr algn="ctr"/>
            <a:r>
              <a:rPr lang="en-US" sz="2400" dirty="0" smtClean="0"/>
              <a:t>INSTRUCTIONS FOR USING THIS GUIDE</a:t>
            </a:r>
            <a:endParaRPr lang="en-US" sz="2400" dirty="0"/>
          </a:p>
        </p:txBody>
      </p:sp>
      <p:grpSp>
        <p:nvGrpSpPr>
          <p:cNvPr id="2" name="Group 1"/>
          <p:cNvGrpSpPr/>
          <p:nvPr/>
        </p:nvGrpSpPr>
        <p:grpSpPr>
          <a:xfrm>
            <a:off x="161630" y="225696"/>
            <a:ext cx="6938545" cy="9636825"/>
            <a:chOff x="161630" y="225696"/>
            <a:chExt cx="6938545" cy="9636825"/>
          </a:xfrm>
        </p:grpSpPr>
        <p:sp>
          <p:nvSpPr>
            <p:cNvPr id="14" name="TextBox 13"/>
            <p:cNvSpPr txBox="1"/>
            <p:nvPr/>
          </p:nvSpPr>
          <p:spPr>
            <a:xfrm>
              <a:off x="161630" y="225696"/>
              <a:ext cx="6938545" cy="830997"/>
            </a:xfrm>
            <a:prstGeom prst="rect">
              <a:avLst/>
            </a:prstGeom>
            <a:solidFill>
              <a:schemeClr val="accent1">
                <a:lumMod val="60000"/>
                <a:lumOff val="40000"/>
              </a:schemeClr>
            </a:solidFill>
            <a:ln w="57150" cmpd="sng">
              <a:solidFill>
                <a:schemeClr val="tx2"/>
              </a:solidFill>
            </a:ln>
          </p:spPr>
          <p:txBody>
            <a:bodyPr wrap="square" rtlCol="0">
              <a:spAutoFit/>
            </a:bodyPr>
            <a:lstStyle/>
            <a:p>
              <a:pPr algn="ctr"/>
              <a:r>
                <a:rPr lang="en-US" sz="2400" dirty="0" smtClean="0">
                  <a:latin typeface="Times New Roman"/>
                  <a:cs typeface="Times New Roman"/>
                </a:rPr>
                <a:t>REFERRAL GUIDE FOR OCCUPATIONAL THERAPY SERVICES</a:t>
              </a:r>
              <a:endParaRPr lang="en-US" sz="2400" dirty="0">
                <a:latin typeface="Times New Roman"/>
                <a:cs typeface="Times New Roman"/>
              </a:endParaRPr>
            </a:p>
          </p:txBody>
        </p:sp>
        <p:cxnSp>
          <p:nvCxnSpPr>
            <p:cNvPr id="15" name="Straight Connector 14"/>
            <p:cNvCxnSpPr/>
            <p:nvPr/>
          </p:nvCxnSpPr>
          <p:spPr>
            <a:xfrm>
              <a:off x="161630" y="651268"/>
              <a:ext cx="0" cy="9026597"/>
            </a:xfrm>
            <a:prstGeom prst="line">
              <a:avLst/>
            </a:prstGeom>
            <a:ln w="57150" cmpd="sng">
              <a:solidFill>
                <a:srgbClr val="1F497D"/>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100175" y="642241"/>
              <a:ext cx="0" cy="8960071"/>
            </a:xfrm>
            <a:prstGeom prst="line">
              <a:avLst/>
            </a:prstGeom>
            <a:ln w="57150" cmpd="sng">
              <a:solidFill>
                <a:srgbClr val="1F497D"/>
              </a:solidFill>
            </a:ln>
            <a:effectLst/>
          </p:spPr>
          <p:style>
            <a:lnRef idx="2">
              <a:schemeClr val="accent1"/>
            </a:lnRef>
            <a:fillRef idx="0">
              <a:schemeClr val="accent1"/>
            </a:fillRef>
            <a:effectRef idx="1">
              <a:schemeClr val="accent1"/>
            </a:effectRef>
            <a:fontRef idx="minor">
              <a:schemeClr val="tx1"/>
            </a:fontRef>
          </p:style>
        </p:cxnSp>
        <p:grpSp>
          <p:nvGrpSpPr>
            <p:cNvPr id="22" name="Group 21"/>
            <p:cNvGrpSpPr/>
            <p:nvPr/>
          </p:nvGrpSpPr>
          <p:grpSpPr>
            <a:xfrm>
              <a:off x="161630" y="9400856"/>
              <a:ext cx="6938545" cy="461665"/>
              <a:chOff x="161630" y="9369304"/>
              <a:chExt cx="6938545" cy="461665"/>
            </a:xfrm>
          </p:grpSpPr>
          <p:pic>
            <p:nvPicPr>
              <p:cNvPr id="24" name="Picture 23"/>
              <p:cNvPicPr>
                <a:picLocks noChangeAspect="1"/>
              </p:cNvPicPr>
              <p:nvPr/>
            </p:nvPicPr>
            <p:blipFill>
              <a:blip r:embed="rId2"/>
              <a:stretch>
                <a:fillRect/>
              </a:stretch>
            </p:blipFill>
            <p:spPr>
              <a:xfrm>
                <a:off x="5442769" y="9401763"/>
                <a:ext cx="1459293" cy="422012"/>
              </a:xfrm>
              <a:prstGeom prst="rect">
                <a:avLst/>
              </a:prstGeom>
            </p:spPr>
          </p:pic>
          <p:sp>
            <p:nvSpPr>
              <p:cNvPr id="23" name="TextBox 22"/>
              <p:cNvSpPr txBox="1"/>
              <p:nvPr/>
            </p:nvSpPr>
            <p:spPr>
              <a:xfrm>
                <a:off x="161630" y="9369304"/>
                <a:ext cx="6938545" cy="461665"/>
              </a:xfrm>
              <a:prstGeom prst="rect">
                <a:avLst/>
              </a:prstGeom>
              <a:noFill/>
              <a:ln w="57150" cmpd="sng">
                <a:solidFill>
                  <a:srgbClr val="1F497D"/>
                </a:solidFill>
              </a:ln>
              <a:effectLst/>
            </p:spPr>
            <p:txBody>
              <a:bodyPr wrap="square" rtlCol="0">
                <a:spAutoFit/>
              </a:bodyPr>
              <a:lstStyle/>
              <a:p>
                <a:r>
                  <a:rPr lang="en-US" sz="800" dirty="0" smtClean="0">
                    <a:latin typeface="Times New Roman"/>
                    <a:cs typeface="Times New Roman"/>
                  </a:rPr>
                  <a:t>Created </a:t>
                </a:r>
                <a:r>
                  <a:rPr lang="en-US" sz="800" dirty="0">
                    <a:latin typeface="Times New Roman"/>
                    <a:cs typeface="Times New Roman"/>
                  </a:rPr>
                  <a:t>for use within the Equal Access Clinic Network by Lindsey Dhans, MOT, OTR/L and Becky Piazza, OTR/L. </a:t>
                </a:r>
                <a:endParaRPr lang="en-US" sz="800" dirty="0" smtClean="0">
                  <a:latin typeface="Times New Roman"/>
                  <a:cs typeface="Times New Roman"/>
                </a:endParaRPr>
              </a:p>
              <a:p>
                <a:r>
                  <a:rPr lang="en-US" sz="800" dirty="0" smtClean="0">
                    <a:latin typeface="Times New Roman"/>
                    <a:cs typeface="Times New Roman"/>
                  </a:rPr>
                  <a:t>Drafted </a:t>
                </a:r>
                <a:r>
                  <a:rPr lang="en-US" sz="800" dirty="0">
                    <a:latin typeface="Times New Roman"/>
                    <a:cs typeface="Times New Roman"/>
                  </a:rPr>
                  <a:t>from American </a:t>
                </a:r>
                <a:r>
                  <a:rPr lang="en-US" sz="800" dirty="0" smtClean="0">
                    <a:latin typeface="Times New Roman"/>
                    <a:cs typeface="Times New Roman"/>
                  </a:rPr>
                  <a:t>Occupational Therapy </a:t>
                </a:r>
                <a:r>
                  <a:rPr lang="en-US" sz="800" dirty="0">
                    <a:latin typeface="Times New Roman"/>
                    <a:cs typeface="Times New Roman"/>
                  </a:rPr>
                  <a:t>Association. (2008). </a:t>
                </a:r>
                <a:r>
                  <a:rPr lang="en-US" sz="800" dirty="0" smtClean="0">
                    <a:latin typeface="Times New Roman"/>
                    <a:cs typeface="Times New Roman"/>
                  </a:rPr>
                  <a:t>Occupational </a:t>
                </a:r>
                <a:r>
                  <a:rPr lang="en-US" sz="800" dirty="0">
                    <a:latin typeface="Times New Roman"/>
                    <a:cs typeface="Times New Roman"/>
                  </a:rPr>
                  <a:t>therapy practice framework</a:t>
                </a:r>
                <a:r>
                  <a:rPr lang="en-US" sz="800" dirty="0" smtClean="0">
                    <a:latin typeface="Times New Roman"/>
                    <a:cs typeface="Times New Roman"/>
                  </a:rPr>
                  <a:t>: Domain</a:t>
                </a:r>
              </a:p>
              <a:p>
                <a:r>
                  <a:rPr lang="en-US" sz="800" dirty="0" smtClean="0">
                    <a:latin typeface="Times New Roman"/>
                    <a:cs typeface="Times New Roman"/>
                  </a:rPr>
                  <a:t> </a:t>
                </a:r>
                <a:r>
                  <a:rPr lang="en-US" sz="800" dirty="0">
                    <a:latin typeface="Times New Roman"/>
                    <a:cs typeface="Times New Roman"/>
                  </a:rPr>
                  <a:t>and process (2nd ed.)</a:t>
                </a:r>
                <a:r>
                  <a:rPr lang="en-US" sz="800" dirty="0" smtClean="0">
                    <a:latin typeface="Times New Roman"/>
                    <a:cs typeface="Times New Roman"/>
                  </a:rPr>
                  <a:t>. </a:t>
                </a:r>
                <a:r>
                  <a:rPr lang="en-US" sz="800" dirty="0">
                    <a:latin typeface="Times New Roman"/>
                    <a:cs typeface="Times New Roman"/>
                  </a:rPr>
                  <a:t>American Journal  </a:t>
                </a:r>
                <a:r>
                  <a:rPr lang="en-US" sz="800" dirty="0" smtClean="0">
                    <a:latin typeface="Times New Roman"/>
                    <a:cs typeface="Times New Roman"/>
                  </a:rPr>
                  <a:t>of </a:t>
                </a:r>
                <a:r>
                  <a:rPr lang="en-US" sz="800" dirty="0">
                    <a:latin typeface="Times New Roman"/>
                    <a:cs typeface="Times New Roman"/>
                  </a:rPr>
                  <a:t>Occupational Therapy, 62, 625-683. </a:t>
                </a:r>
              </a:p>
            </p:txBody>
          </p:sp>
        </p:grpSp>
      </p:grpSp>
    </p:spTree>
    <p:extLst>
      <p:ext uri="{BB962C8B-B14F-4D97-AF65-F5344CB8AC3E}">
        <p14:creationId xmlns:p14="http://schemas.microsoft.com/office/powerpoint/2010/main" val="4112486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TotalTime>
  <Words>743</Words>
  <Application>Microsoft Office PowerPoint</Application>
  <PresentationFormat>Custom</PresentationFormat>
  <Paragraphs>76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University of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Comstock</dc:creator>
  <cp:lastModifiedBy>Lindsey Dhans</cp:lastModifiedBy>
  <cp:revision>21</cp:revision>
  <cp:lastPrinted>2015-02-06T01:53:10Z</cp:lastPrinted>
  <dcterms:created xsi:type="dcterms:W3CDTF">2015-02-05T02:58:27Z</dcterms:created>
  <dcterms:modified xsi:type="dcterms:W3CDTF">2015-02-06T02:38:47Z</dcterms:modified>
</cp:coreProperties>
</file>